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76" r:id="rId1"/>
  </p:sldMasterIdLst>
  <p:notesMasterIdLst>
    <p:notesMasterId r:id="rId56"/>
  </p:notesMasterIdLst>
  <p:handoutMasterIdLst>
    <p:handoutMasterId r:id="rId57"/>
  </p:handoutMasterIdLst>
  <p:sldIdLst>
    <p:sldId id="309" r:id="rId2"/>
    <p:sldId id="312" r:id="rId3"/>
    <p:sldId id="454" r:id="rId4"/>
    <p:sldId id="455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26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27" r:id="rId35"/>
    <p:sldId id="434" r:id="rId36"/>
    <p:sldId id="431" r:id="rId37"/>
    <p:sldId id="433" r:id="rId38"/>
    <p:sldId id="432" r:id="rId39"/>
    <p:sldId id="424" r:id="rId40"/>
    <p:sldId id="430" r:id="rId41"/>
    <p:sldId id="429" r:id="rId42"/>
    <p:sldId id="428" r:id="rId43"/>
    <p:sldId id="425" r:id="rId44"/>
    <p:sldId id="474" r:id="rId45"/>
    <p:sldId id="420" r:id="rId46"/>
    <p:sldId id="475" r:id="rId47"/>
    <p:sldId id="478" r:id="rId48"/>
    <p:sldId id="476" r:id="rId49"/>
    <p:sldId id="477" r:id="rId50"/>
    <p:sldId id="479" r:id="rId51"/>
    <p:sldId id="480" r:id="rId52"/>
    <p:sldId id="473" r:id="rId53"/>
    <p:sldId id="472" r:id="rId54"/>
    <p:sldId id="42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9" autoAdjust="0"/>
    <p:restoredTop sz="84841" autoAdjust="0"/>
  </p:normalViewPr>
  <p:slideViewPr>
    <p:cSldViewPr snapToGrid="0">
      <p:cViewPr varScale="1">
        <p:scale>
          <a:sx n="101" d="100"/>
          <a:sy n="101" d="100"/>
        </p:scale>
        <p:origin x="150" y="396"/>
      </p:cViewPr>
      <p:guideLst>
        <p:guide pos="3840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58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4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4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1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70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6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5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2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5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16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63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45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42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8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060A-5A27-DE25-2645-2A1E3C18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D9444-7EE4-2485-FDA7-B56793A3B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E94F2-423A-DF2F-40F5-53DCC73C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42F27-CAF8-09A7-BA60-ED69D5E6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C1C03-512F-920B-7430-07601F10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965F-B1C6-0709-3E5A-A6BC895E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F458E-2A69-7D2F-BF8F-ACF1C7547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47310-84E6-2649-C355-7DA54039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02E58-F67D-884C-FD70-02E26290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CE32C-6460-5DC0-18A4-38ABB3D4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9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28D91-6428-36CC-FFBE-D2C62FB26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F3E6E-1452-5DDA-630A-220A211EC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8C20-E705-F038-D5F7-ED7A7DC0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E04BA-8DE3-E5DB-3B0B-990B0CB2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45EF-EC32-E5A7-D672-F563986A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42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09568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61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7D93-4EFB-1D7E-DFBF-14948682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E5BD8-4D99-F2FD-D98B-E5F6689D2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AE3A0-A8A1-A60D-91E6-4E2DA06A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8C70-8217-391E-1B61-BC116874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42B2F-F711-BE2B-D174-A30A82C1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1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1BC3-7B47-2390-C148-0F51064D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3E227-6F12-89A7-D96C-4A1786485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09959-A842-4BE6-1FD6-306C7F42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4A2CA-4C56-4EE4-47F5-2FB002C3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32AF3-6730-C320-4FAC-7DA37E00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3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BED1-1AA6-DB00-ABBB-F5CE0D89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1CDE1-45FD-E358-31F5-420076B12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B5939-DA34-C347-FD98-7064F9810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D9980-B41F-19F3-D51B-5E4F8804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2CCFB-606F-A694-B050-327FB3B55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AB8A5-505B-8209-5DA3-2BC8BF64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B6B-A2F1-E515-3947-D9318C8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47D9-72C1-DE14-C4F4-626B433B1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A33D1-73A4-EF45-2DF3-817D1130F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C8A64-821D-72E4-E9B7-1A1CADABC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507D6-29CE-41EB-D7B2-8299C47E4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77489-60BB-1F27-3C7A-81C7063C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1BFBD-43D6-ABE8-D134-867F7686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80B5E-8FD0-2F36-2875-FFB6D330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7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BADE-AA4D-3CC2-D2D1-B0973B9E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A71CE-8A02-3643-90B2-A0D3C709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87889-6889-D349-8BC1-39B48AEA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AF9A7-28F9-3798-E4A7-82B8156A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0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3FF07-CB3B-2668-5C03-0A5957BC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F3666-23FA-DA6E-CB15-4BCA6C3F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1D2E4-4083-A45F-4B6A-08AF714D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3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8B8D-33CD-F448-920E-5129455B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B47A-73D6-2A2A-C8FE-C2D995EFB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28961-4122-F64E-A3F7-C2725B399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30C63-3A23-6DCC-58EB-21F0C01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EE6AA-7360-9655-18B7-A7A4DFE1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472AF-D6C2-6697-A906-EEEB9C65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3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7109-45C3-F27A-20BF-0F4EE058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F5C67-BD65-BEAA-C446-9D4EC90968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65ABD-B1D0-F903-09AB-D3E0E0BBE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6E7AA-E3B0-52FD-07C9-1E025686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F6965-F40F-E317-A6F9-0D9D577E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1B6E0-21BB-36D5-AB94-B7AB40DA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0D2EE-3CBC-58B2-2980-ADA527FB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64CD3-405F-904E-128B-B6E85B77D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68DA8-AE49-D96D-4F57-AD90C8AC4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E641-3FB6-E6D6-6810-8807CEC36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54081-127F-7AC7-EF47-B23DEDE59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0" r:id="rId13"/>
    <p:sldLayoutId id="2147483675" r:id="rId14"/>
    <p:sldLayoutId id="2147483667" r:id="rId15"/>
    <p:sldLayoutId id="2147483666" r:id="rId16"/>
    <p:sldLayoutId id="2147483672" r:id="rId17"/>
    <p:sldLayoutId id="2147483653" r:id="rId18"/>
    <p:sldLayoutId id="2147483674" r:id="rId19"/>
    <p:sldLayoutId id="2147483668" r:id="rId20"/>
    <p:sldLayoutId id="2147483673" r:id="rId21"/>
    <p:sldLayoutId id="2147483671" r:id="rId2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8.png"/><Relationship Id="rId3" Type="http://schemas.openxmlformats.org/officeDocument/2006/relationships/image" Target="../media/image37.jpe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QuickLearning/wiki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rewingTechnologies/QuickLearning/wiki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685" b="125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2275" y="2763349"/>
            <a:ext cx="4996070" cy="230100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4405" y="5760720"/>
            <a:ext cx="312727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     </a:t>
            </a:r>
          </a:p>
          <a:p>
            <a:pPr algn="ctr"/>
            <a:r>
              <a:rPr lang="en-US" sz="16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GUIDED BY:-  </a:t>
            </a:r>
            <a:r>
              <a:rPr lang="en-US" sz="16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Prof. Henry Wong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B33B4BA-2F71-B89E-C582-8D0FB44C96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337">
        <p14:warp dir="in"/>
      </p:transition>
    </mc:Choice>
    <mc:Fallback xmlns="">
      <p:transition spd="slow" advTm="53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D3D3D07-4D2C-482A-8FA3-BDCB9FCC9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DD7804E-9230-4C1A-A71A-BCD75B3844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34C6C6-ED01-44AE-BBD4-B7739833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C386EAB-FDC9-4253-936C-4501BE3B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2DEA778-4F65-497B-BC4F-6F37F68AB8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5C2E8D7-1023-4938-949A-FE77B9433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AD89437-BF6B-4581-94AE-0365A556F4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" name="Picture 2" descr="Text&#10;&#10;Description automatically generated">
            <a:extLst>
              <a:ext uri="{FF2B5EF4-FFF2-40B4-BE49-F238E27FC236}">
                <a16:creationId xmlns:a16="http://schemas.microsoft.com/office/drawing/2014/main" id="{2FD792B0-E601-4235-8F4E-BF05339EBD7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F5EE1E3-A7A8-4A12-8DDB-B90ADBF7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E3116F7-42E1-4249-8C44-FF99027E2C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8C91CD8-25A0-4ACA-8CC1-60BB3F0220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831711A-7155-49E8-AAD6-AFA2E428D3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3AD3614-BD56-436E-9E20-FBD53752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129B29E-DF0A-4DD3-801B-C5E5B3EBD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D4C9456-1486-415A-A1DD-2219A6E335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4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5648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4DD4866-F918-45ED-BC00-4C2D17ED1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D6E7B1-0A75-4EF7-9F1C-AA2DB85923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782439D-0AA4-465E-9E25-0FEB87EE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C1332AE-CF1A-4DF5-978F-3297A37E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2" descr="Text&#10;&#10;Description automatically generated">
            <a:extLst>
              <a:ext uri="{FF2B5EF4-FFF2-40B4-BE49-F238E27FC236}">
                <a16:creationId xmlns:a16="http://schemas.microsoft.com/office/drawing/2014/main" id="{2EE33D17-9B05-430F-AB7C-4E3781664D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664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34">
            <a:extLst>
              <a:ext uri="{FF2B5EF4-FFF2-40B4-BE49-F238E27FC236}">
                <a16:creationId xmlns:a16="http://schemas.microsoft.com/office/drawing/2014/main" id="{921ECA8E-5D84-49FD-8EF4-9D8939DB98E8}"/>
              </a:ext>
            </a:extLst>
          </p:cNvPr>
          <p:cNvSpPr/>
          <p:nvPr/>
        </p:nvSpPr>
        <p:spPr>
          <a:xfrm>
            <a:off x="5250690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35">
            <a:extLst>
              <a:ext uri="{FF2B5EF4-FFF2-40B4-BE49-F238E27FC236}">
                <a16:creationId xmlns:a16="http://schemas.microsoft.com/office/drawing/2014/main" id="{241F4C52-1224-4AEF-BCA3-272BDB4F050B}"/>
              </a:ext>
            </a:extLst>
          </p:cNvPr>
          <p:cNvSpPr/>
          <p:nvPr/>
        </p:nvSpPr>
        <p:spPr>
          <a:xfrm>
            <a:off x="7609874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ight Arrow 38">
            <a:extLst>
              <a:ext uri="{FF2B5EF4-FFF2-40B4-BE49-F238E27FC236}">
                <a16:creationId xmlns:a16="http://schemas.microsoft.com/office/drawing/2014/main" id="{9B9A55FF-3063-4344-AD67-80989595E36C}"/>
              </a:ext>
            </a:extLst>
          </p:cNvPr>
          <p:cNvSpPr/>
          <p:nvPr/>
        </p:nvSpPr>
        <p:spPr>
          <a:xfrm rot="10800000">
            <a:off x="7609874" y="364132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ight Arrow 39">
            <a:extLst>
              <a:ext uri="{FF2B5EF4-FFF2-40B4-BE49-F238E27FC236}">
                <a16:creationId xmlns:a16="http://schemas.microsoft.com/office/drawing/2014/main" id="{A4B6A222-271D-4C88-B756-BC87E72ED85A}"/>
              </a:ext>
            </a:extLst>
          </p:cNvPr>
          <p:cNvSpPr/>
          <p:nvPr/>
        </p:nvSpPr>
        <p:spPr>
          <a:xfrm rot="10800000">
            <a:off x="5246180" y="362089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40">
            <a:extLst>
              <a:ext uri="{FF2B5EF4-FFF2-40B4-BE49-F238E27FC236}">
                <a16:creationId xmlns:a16="http://schemas.microsoft.com/office/drawing/2014/main" id="{43649F71-A53F-4A74-B194-AA2E437F82E1}"/>
              </a:ext>
            </a:extLst>
          </p:cNvPr>
          <p:cNvSpPr/>
          <p:nvPr/>
        </p:nvSpPr>
        <p:spPr>
          <a:xfrm rot="10800000">
            <a:off x="2862668" y="3613362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33">
            <a:extLst>
              <a:ext uri="{FF2B5EF4-FFF2-40B4-BE49-F238E27FC236}">
                <a16:creationId xmlns:a16="http://schemas.microsoft.com/office/drawing/2014/main" id="{2C4374A7-8E04-45F0-8EA9-F40D0580820E}"/>
              </a:ext>
            </a:extLst>
          </p:cNvPr>
          <p:cNvSpPr/>
          <p:nvPr/>
        </p:nvSpPr>
        <p:spPr>
          <a:xfrm>
            <a:off x="2848291" y="2098756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26">
            <a:extLst>
              <a:ext uri="{FF2B5EF4-FFF2-40B4-BE49-F238E27FC236}">
                <a16:creationId xmlns:a16="http://schemas.microsoft.com/office/drawing/2014/main" id="{6C113B95-E974-45B6-B574-D20A16414991}"/>
              </a:ext>
            </a:extLst>
          </p:cNvPr>
          <p:cNvSpPr/>
          <p:nvPr/>
        </p:nvSpPr>
        <p:spPr>
          <a:xfrm>
            <a:off x="480282" y="2107858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9820C8BC-B70A-46A1-8198-2F7EBA5D9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b="20073"/>
          <a:stretch/>
        </p:blipFill>
        <p:spPr>
          <a:xfrm rot="20321648">
            <a:off x="972381" y="2714150"/>
            <a:ext cx="1499833" cy="1198776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9DA153-0D64-4309-8D8F-7049CB2CE692}"/>
              </a:ext>
            </a:extLst>
          </p:cNvPr>
          <p:cNvSpPr txBox="1"/>
          <p:nvPr/>
        </p:nvSpPr>
        <p:spPr>
          <a:xfrm>
            <a:off x="3296134" y="2307166"/>
            <a:ext cx="2103438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799B9-DC7D-477D-AF78-7B365E632756}"/>
              </a:ext>
            </a:extLst>
          </p:cNvPr>
          <p:cNvSpPr txBox="1"/>
          <p:nvPr/>
        </p:nvSpPr>
        <p:spPr>
          <a:xfrm>
            <a:off x="3296134" y="2739507"/>
            <a:ext cx="16676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login into the application with valid credentials.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8A5E9-EC13-45A2-B091-104A0865C642}"/>
              </a:ext>
            </a:extLst>
          </p:cNvPr>
          <p:cNvSpPr txBox="1"/>
          <p:nvPr/>
        </p:nvSpPr>
        <p:spPr>
          <a:xfrm>
            <a:off x="437892" y="2335568"/>
            <a:ext cx="4222103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Registration/Signup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1F02C-FCE6-4BC9-9F71-7A660ACF2C32}"/>
              </a:ext>
            </a:extLst>
          </p:cNvPr>
          <p:cNvSpPr txBox="1"/>
          <p:nvPr/>
        </p:nvSpPr>
        <p:spPr>
          <a:xfrm>
            <a:off x="452066" y="2746536"/>
            <a:ext cx="2570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register into application.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40E0AA-C186-4416-B962-0E471A8D97EB}"/>
              </a:ext>
            </a:extLst>
          </p:cNvPr>
          <p:cNvSpPr txBox="1"/>
          <p:nvPr/>
        </p:nvSpPr>
        <p:spPr>
          <a:xfrm>
            <a:off x="5678520" y="2754449"/>
            <a:ext cx="3565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view the course.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8BBAAA-91BD-4AF1-BA46-90DE50571596}"/>
              </a:ext>
            </a:extLst>
          </p:cNvPr>
          <p:cNvSpPr txBox="1"/>
          <p:nvPr/>
        </p:nvSpPr>
        <p:spPr>
          <a:xfrm>
            <a:off x="8020671" y="4312925"/>
            <a:ext cx="21098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Add and delete course for the Admin.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1F5092-704B-44EB-86FC-2F483AC79FDD}"/>
              </a:ext>
            </a:extLst>
          </p:cNvPr>
          <p:cNvSpPr txBox="1"/>
          <p:nvPr/>
        </p:nvSpPr>
        <p:spPr>
          <a:xfrm>
            <a:off x="5649449" y="4261930"/>
            <a:ext cx="19604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Minimal settings page for admin &amp; enrolment of a student.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256ADC-B6F6-4CFA-8651-50317214DF60}"/>
              </a:ext>
            </a:extLst>
          </p:cNvPr>
          <p:cNvSpPr txBox="1"/>
          <p:nvPr/>
        </p:nvSpPr>
        <p:spPr>
          <a:xfrm>
            <a:off x="3256069" y="4251867"/>
            <a:ext cx="2098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Logout from the application.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586D1-0A73-44C4-9987-0AD333F5EC69}"/>
              </a:ext>
            </a:extLst>
          </p:cNvPr>
          <p:cNvSpPr txBox="1"/>
          <p:nvPr/>
        </p:nvSpPr>
        <p:spPr>
          <a:xfrm>
            <a:off x="8116840" y="2336694"/>
            <a:ext cx="1645716" cy="357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en-US" dirty="0"/>
              <a:t>Instructor Page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D484B-CF38-4D24-A93D-AC9C7CBC0679}"/>
              </a:ext>
            </a:extLst>
          </p:cNvPr>
          <p:cNvSpPr txBox="1"/>
          <p:nvPr/>
        </p:nvSpPr>
        <p:spPr>
          <a:xfrm>
            <a:off x="8083423" y="2772835"/>
            <a:ext cx="1874882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Instructor can add course through this page.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CED1A-98D4-4015-8BA2-176819935E9A}"/>
              </a:ext>
            </a:extLst>
          </p:cNvPr>
          <p:cNvSpPr txBox="1"/>
          <p:nvPr/>
        </p:nvSpPr>
        <p:spPr>
          <a:xfrm>
            <a:off x="5714441" y="2345522"/>
            <a:ext cx="126816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Homepage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B6A0BB-A31C-4520-B24A-57B55F544D0C}"/>
              </a:ext>
            </a:extLst>
          </p:cNvPr>
          <p:cNvSpPr txBox="1"/>
          <p:nvPr/>
        </p:nvSpPr>
        <p:spPr>
          <a:xfrm>
            <a:off x="8035365" y="3873556"/>
            <a:ext cx="968959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Course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7B653B-5D88-451B-BCEE-48CC6FDBCBF0}"/>
              </a:ext>
            </a:extLst>
          </p:cNvPr>
          <p:cNvSpPr txBox="1"/>
          <p:nvPr/>
        </p:nvSpPr>
        <p:spPr>
          <a:xfrm>
            <a:off x="5664143" y="3832313"/>
            <a:ext cx="2265181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Admin Dashboard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B3D0FA-4C5D-44E4-B90C-C72AEAC906DC}"/>
              </a:ext>
            </a:extLst>
          </p:cNvPr>
          <p:cNvSpPr txBox="1"/>
          <p:nvPr/>
        </p:nvSpPr>
        <p:spPr>
          <a:xfrm>
            <a:off x="3256069" y="3858329"/>
            <a:ext cx="100489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Logout</a:t>
            </a:r>
          </a:p>
        </p:txBody>
      </p:sp>
      <p:sp>
        <p:nvSpPr>
          <p:cNvPr id="25" name="Curved Left Arrow 37">
            <a:extLst>
              <a:ext uri="{FF2B5EF4-FFF2-40B4-BE49-F238E27FC236}">
                <a16:creationId xmlns:a16="http://schemas.microsoft.com/office/drawing/2014/main" id="{A6BAFFDF-42F7-42F1-8AC1-05611511945E}"/>
              </a:ext>
            </a:extLst>
          </p:cNvPr>
          <p:cNvSpPr/>
          <p:nvPr/>
        </p:nvSpPr>
        <p:spPr>
          <a:xfrm>
            <a:off x="9951320" y="2304598"/>
            <a:ext cx="1611983" cy="2187060"/>
          </a:xfrm>
          <a:prstGeom prst="curvedLef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ooter Placeholder 43">
            <a:extLst>
              <a:ext uri="{FF2B5EF4-FFF2-40B4-BE49-F238E27FC236}">
                <a16:creationId xmlns:a16="http://schemas.microsoft.com/office/drawing/2014/main" id="{4CB526E5-5F1A-400C-9A45-05AA1E68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10BBB269-D320-448D-B1C8-7FB440C3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F299048-53BC-4464-AEAA-6F1F82AF3354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Product(MVP) </a:t>
            </a:r>
          </a:p>
        </p:txBody>
      </p:sp>
    </p:spTree>
    <p:extLst>
      <p:ext uri="{BB962C8B-B14F-4D97-AF65-F5344CB8AC3E}">
        <p14:creationId xmlns:p14="http://schemas.microsoft.com/office/powerpoint/2010/main" val="97014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5">
            <a:extLst>
              <a:ext uri="{FF2B5EF4-FFF2-40B4-BE49-F238E27FC236}">
                <a16:creationId xmlns:a16="http://schemas.microsoft.com/office/drawing/2014/main" id="{B832C451-0646-4B4F-82E8-7EA06C91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8469A82-1369-4DA4-B9C9-626891E618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431D8-05AB-4DD4-9A4A-B1CEAEE3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4278"/>
            <a:ext cx="10515600" cy="5442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074F40-8F9B-46E4-A10E-82ABEDD1FD23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273840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30D72D64-CF31-4E2F-A356-D62870B4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C5694A3-F686-41B2-8B82-D16B8AF8B3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Picture 3" descr="Diagram&#10;&#10;Description automatically generated">
            <a:extLst>
              <a:ext uri="{FF2B5EF4-FFF2-40B4-BE49-F238E27FC236}">
                <a16:creationId xmlns:a16="http://schemas.microsoft.com/office/drawing/2014/main" id="{B09A7E7E-34BF-4051-9D6E-234C148F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67ABF16-08D7-47AB-B9FF-695DAF40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46115D-F4D3-4EE1-AED1-29AEEFFDB347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8532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F298C82A-A71F-441B-86A2-26148CE2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AFC869-230E-4E6D-8CDF-22D29EE8B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4D845B68-6FA1-46D0-809A-7EC98A59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8E4A7D0-0BC6-4765-BA3E-DD0F45DCC2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F580E1-BD79-4366-BAA8-B6FADF22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1" t="24340" r="18911" b="21551"/>
          <a:stretch/>
        </p:blipFill>
        <p:spPr>
          <a:xfrm>
            <a:off x="4080244" y="860455"/>
            <a:ext cx="4031512" cy="37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40407AFD-3470-4F3C-A62D-00686DAB6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4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94C066-3922-4687-A65E-935F14DC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  <a:endParaRPr lang="en-US" sz="3200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1534A5B-9AD5-4E2E-9EBE-1188106F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6225" y="136525"/>
            <a:ext cx="7403409" cy="6219825"/>
          </a:xfrm>
          <a:prstGeom prst="rect">
            <a:avLst/>
          </a:prstGeom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EAD2C15-2DE6-457F-9501-05635413F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  <a:endParaRPr lang="en-US" kern="12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ED7B052-D46C-4C50-9C6B-AEC5EDBF28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EBB8BA5C-1027-45BC-9564-0386849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9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D43DD-C489-4912-B752-272126C5C78D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Context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9D5F0C-CDD7-4314-ABF8-5FA0D9A4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71162"/>
            <a:ext cx="7403409" cy="61851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55EB5-2BBF-4509-918C-2C111311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B6E32E6-3997-4D21-BAC0-912DB3E6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E6620B7-3382-3877-F7EE-6E4D2A6F1FE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41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2DF1-5C3C-B1DD-E5AB-4427AFCF8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6783" y="1848678"/>
            <a:ext cx="5026360" cy="4518557"/>
          </a:xfrm>
        </p:spPr>
        <p:txBody>
          <a:bodyPr vert="horz" lIns="91440" tIns="45720" rIns="91440" bIns="45720" numCol="2" rtlCol="0">
            <a:noAutofit/>
          </a:bodyPr>
          <a:lstStyle/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Sprint 5 Recap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 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Sprint 5 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 Demo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7075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Brewing Technologies | Spring 2023 Capstone Project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6F9E3B6-4231-45D6-9B38-F827200E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97A125-0F36-48C8-AC14-74CFC11BBDD6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2044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5"/>
    </mc:Choice>
    <mc:Fallback xmlns="">
      <p:transition spd="slow" advTm="7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6EC8F554-FC8C-4CA5-A5E8-8C1F04E0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FEDC6-DCC2-4B6A-A7C4-3B48093F95F0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71A1A8-5608-40B6-8237-518573CE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71162"/>
            <a:ext cx="7403409" cy="618518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61FE6DF-C248-4B7A-AD3A-B0546F0428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1B939E-72CB-4341-AF76-B439BFF4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83469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F690F91A-1363-479F-9FD8-CBE6A6C10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F5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1679C834-4FDC-4C47-B629-A6C353B1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1162"/>
            <a:ext cx="2948609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464AFF3-A856-4E33-B126-AEDAFF62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2"/>
            <a:ext cx="7403410" cy="618518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5196DAD-54BC-49DA-91AC-2A039FFA23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47C09C-F353-4935-BB76-001B98B2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983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BDF9A7E8-4589-4383-9296-954015CA3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288BF-B85F-4CB5-A0C9-00F2CDE66B9C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5576BCA-E4D5-4E14-8580-F2AC0EECA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36525"/>
            <a:ext cx="7403409" cy="62198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98A893-634C-4159-AC94-F68F601BC9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8FD43F7-0602-42D6-8AE2-208E0BD0F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419492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52186C97-B191-4782-9717-F63032A6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1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FAF53-3655-45B9-8CEB-27D0EF677A9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FE1664D-1C45-4CEA-BA0D-7345A1D84C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36525"/>
            <a:ext cx="7403409" cy="621982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0C14F6A-CCD1-4465-9896-7F12ABD950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F33C96-64E9-470D-BF61-EEE53437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5721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1790591-0D80-49D2-9E10-D008273AB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0D361ED-13E8-4207-95C8-189693F8E1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834671-2EB4-4C2A-AE80-6D8D39513CE5}"/>
              </a:ext>
            </a:extLst>
          </p:cNvPr>
          <p:cNvSpPr/>
          <p:nvPr/>
        </p:nvSpPr>
        <p:spPr>
          <a:xfrm>
            <a:off x="80438" y="2827020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CEC2F8-65A8-440D-8EFF-7557D1A57C98}"/>
              </a:ext>
            </a:extLst>
          </p:cNvPr>
          <p:cNvCxnSpPr>
            <a:cxnSpLocks/>
          </p:cNvCxnSpPr>
          <p:nvPr/>
        </p:nvCxnSpPr>
        <p:spPr>
          <a:xfrm>
            <a:off x="2343234" y="3429000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90B79F-6F79-46C3-A540-F3C076C34837}"/>
              </a:ext>
            </a:extLst>
          </p:cNvPr>
          <p:cNvSpPr/>
          <p:nvPr/>
        </p:nvSpPr>
        <p:spPr>
          <a:xfrm>
            <a:off x="3219534" y="2996689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9E6AD0-A79D-4673-890A-B4601DD4E6B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155014" y="888991"/>
            <a:ext cx="2239883" cy="2540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64B84-DA53-41C6-94B4-0B1C5926F7D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155014" y="3205930"/>
            <a:ext cx="2213376" cy="22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1EE72-4ED9-4B53-9B90-DAAEF55324F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155014" y="3429000"/>
            <a:ext cx="2213376" cy="165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FD11A-B325-4800-880B-E172022A8EE3}"/>
              </a:ext>
            </a:extLst>
          </p:cNvPr>
          <p:cNvSpPr/>
          <p:nvPr/>
        </p:nvSpPr>
        <p:spPr>
          <a:xfrm>
            <a:off x="7394897" y="91440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0AF5DC-4130-4791-888C-B552F79E8931}"/>
              </a:ext>
            </a:extLst>
          </p:cNvPr>
          <p:cNvSpPr/>
          <p:nvPr/>
        </p:nvSpPr>
        <p:spPr>
          <a:xfrm>
            <a:off x="7394897" y="1752573"/>
            <a:ext cx="3219136" cy="1913348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228F8D-9232-4AE1-B182-569B88CE608D}"/>
              </a:ext>
            </a:extLst>
          </p:cNvPr>
          <p:cNvSpPr/>
          <p:nvPr/>
        </p:nvSpPr>
        <p:spPr>
          <a:xfrm>
            <a:off x="7368390" y="3726891"/>
            <a:ext cx="3219136" cy="271274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EC173-467F-4BAE-9ED2-447EBF73FA5F}"/>
              </a:ext>
            </a:extLst>
          </p:cNvPr>
          <p:cNvSpPr txBox="1"/>
          <p:nvPr/>
        </p:nvSpPr>
        <p:spPr>
          <a:xfrm>
            <a:off x="8090065" y="3351155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BB06D-99AD-451B-9119-34C856978382}"/>
              </a:ext>
            </a:extLst>
          </p:cNvPr>
          <p:cNvSpPr txBox="1"/>
          <p:nvPr/>
        </p:nvSpPr>
        <p:spPr>
          <a:xfrm>
            <a:off x="8063558" y="1317210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D6FC27D-3E1D-4E81-BA83-EA1EE651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8FEC7-FC62-481D-AD85-4AA0FE40302C}"/>
              </a:ext>
            </a:extLst>
          </p:cNvPr>
          <p:cNvSpPr txBox="1"/>
          <p:nvPr/>
        </p:nvSpPr>
        <p:spPr>
          <a:xfrm>
            <a:off x="8063558" y="6112819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037CD16-7D47-434D-8942-8364A731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2C6B2F-04B0-4CAA-AB06-8878BD91785C}"/>
              </a:ext>
            </a:extLst>
          </p:cNvPr>
          <p:cNvSpPr txBox="1"/>
          <p:nvPr/>
        </p:nvSpPr>
        <p:spPr>
          <a:xfrm>
            <a:off x="1200578" y="91440"/>
            <a:ext cx="4960191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</p:spTree>
    <p:extLst>
      <p:ext uri="{BB962C8B-B14F-4D97-AF65-F5344CB8AC3E}">
        <p14:creationId xmlns:p14="http://schemas.microsoft.com/office/powerpoint/2010/main" val="3658857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F058B53-1407-4F6F-91B2-3040D78C1743}"/>
              </a:ext>
            </a:extLst>
          </p:cNvPr>
          <p:cNvSpPr txBox="1">
            <a:spLocks/>
          </p:cNvSpPr>
          <p:nvPr/>
        </p:nvSpPr>
        <p:spPr>
          <a:xfrm>
            <a:off x="838200" y="5249545"/>
            <a:ext cx="2103438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E0FB728-F340-42FD-A598-F1784E387ABF}"/>
              </a:ext>
            </a:extLst>
          </p:cNvPr>
          <p:cNvSpPr txBox="1">
            <a:spLocks/>
          </p:cNvSpPr>
          <p:nvPr/>
        </p:nvSpPr>
        <p:spPr>
          <a:xfrm>
            <a:off x="837882" y="5538152"/>
            <a:ext cx="2103438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AA18F-5138-4D71-9C27-66CF15F91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" y="828551"/>
            <a:ext cx="10515918" cy="5624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Cylinder with solid fill">
            <a:extLst>
              <a:ext uri="{FF2B5EF4-FFF2-40B4-BE49-F238E27FC236}">
                <a16:creationId xmlns:a16="http://schemas.microsoft.com/office/drawing/2014/main" id="{54B4BDCD-A380-4629-BB0D-CE198AC59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3900" y="809181"/>
            <a:ext cx="464876" cy="559838"/>
          </a:xfrm>
          <a:prstGeom prst="rect">
            <a:avLst/>
          </a:prstGeom>
        </p:spPr>
      </p:pic>
      <p:pic>
        <p:nvPicPr>
          <p:cNvPr id="7" name="Graphic 6" descr="Daily calendar with solid fill">
            <a:extLst>
              <a:ext uri="{FF2B5EF4-FFF2-40B4-BE49-F238E27FC236}">
                <a16:creationId xmlns:a16="http://schemas.microsoft.com/office/drawing/2014/main" id="{79403C7A-0DFB-4E45-B75E-9F0CEB784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4536" y="1923634"/>
            <a:ext cx="521993" cy="465622"/>
          </a:xfrm>
          <a:prstGeom prst="rect">
            <a:avLst/>
          </a:prstGeom>
        </p:spPr>
      </p:pic>
      <p:pic>
        <p:nvPicPr>
          <p:cNvPr id="8" name="Graphic 7" descr="Web design with solid fill">
            <a:extLst>
              <a:ext uri="{FF2B5EF4-FFF2-40B4-BE49-F238E27FC236}">
                <a16:creationId xmlns:a16="http://schemas.microsoft.com/office/drawing/2014/main" id="{F4C7AFB4-E517-4C1F-BBA6-2EE6B3149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2434" y="3337503"/>
            <a:ext cx="457200" cy="457200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BD09E77B-53E2-4AF6-B896-D572E38C3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6951" y="3317030"/>
            <a:ext cx="457200" cy="4572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F5E6A2EF-9F18-44C1-9343-6B3FE52D4E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88698" y="4248686"/>
            <a:ext cx="461058" cy="486136"/>
          </a:xfrm>
          <a:prstGeom prst="rect">
            <a:avLst/>
          </a:prstGeom>
        </p:spPr>
      </p:pic>
      <p:pic>
        <p:nvPicPr>
          <p:cNvPr id="11" name="Graphic 10" descr="Repeat with solid fill">
            <a:extLst>
              <a:ext uri="{FF2B5EF4-FFF2-40B4-BE49-F238E27FC236}">
                <a16:creationId xmlns:a16="http://schemas.microsoft.com/office/drawing/2014/main" id="{E52C4D21-327B-46B8-86D6-5BBBA6604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7818" y="3774230"/>
            <a:ext cx="457200" cy="365125"/>
          </a:xfrm>
          <a:prstGeom prst="rect">
            <a:avLst/>
          </a:prstGeom>
        </p:spPr>
      </p:pic>
      <p:pic>
        <p:nvPicPr>
          <p:cNvPr id="12" name="Graphic 11" descr="Completed with solid fill">
            <a:extLst>
              <a:ext uri="{FF2B5EF4-FFF2-40B4-BE49-F238E27FC236}">
                <a16:creationId xmlns:a16="http://schemas.microsoft.com/office/drawing/2014/main" id="{DAF7D599-0172-4D58-BB94-CF42EBCE1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7882" y="5408582"/>
            <a:ext cx="603812" cy="636607"/>
          </a:xfrm>
          <a:prstGeom prst="rect">
            <a:avLst/>
          </a:prstGeom>
        </p:spPr>
      </p:pic>
      <p:pic>
        <p:nvPicPr>
          <p:cNvPr id="13" name="Graphic 12" descr="Clipboard Mixed with solid fill">
            <a:extLst>
              <a:ext uri="{FF2B5EF4-FFF2-40B4-BE49-F238E27FC236}">
                <a16:creationId xmlns:a16="http://schemas.microsoft.com/office/drawing/2014/main" id="{E9B571FD-E136-4954-8662-25092ABAF3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49902" y="5143637"/>
            <a:ext cx="545939" cy="486136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4D9103C1-8347-4089-B824-3B38AA65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47B272A-D5CA-4729-9A19-98A8CCA2FD06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8F63E1-DA74-486E-84EC-6FC9FAA9BE72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Cycle</a:t>
            </a:r>
          </a:p>
        </p:txBody>
      </p:sp>
    </p:spTree>
    <p:extLst>
      <p:ext uri="{BB962C8B-B14F-4D97-AF65-F5344CB8AC3E}">
        <p14:creationId xmlns:p14="http://schemas.microsoft.com/office/powerpoint/2010/main" val="1935525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BC915A1-0649-47CC-81B0-861F654D2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A87783A-0E71-4A04-90F5-90D9BFC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83FB34F-307E-4061-9633-EDE2452F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79" y="1961182"/>
            <a:ext cx="3431918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Sprint 5 Recap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8A61D71-1292-42B6-A8BE-7C4C55097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A51A5-979B-42E3-9D99-646D65F37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DEA8483-B760-4EBC-98BD-1E86C309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B22CD-1AC9-45B2-9961-5218BBDB2770}"/>
              </a:ext>
            </a:extLst>
          </p:cNvPr>
          <p:cNvSpPr txBox="1"/>
          <p:nvPr/>
        </p:nvSpPr>
        <p:spPr>
          <a:xfrm>
            <a:off x="256966" y="2771079"/>
            <a:ext cx="3780339" cy="12890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3CB87-A80A-4FF3-8EF0-3F2C404C95F0}"/>
              </a:ext>
            </a:extLst>
          </p:cNvPr>
          <p:cNvSpPr txBox="1"/>
          <p:nvPr/>
        </p:nvSpPr>
        <p:spPr>
          <a:xfrm>
            <a:off x="5679721" y="91440"/>
            <a:ext cx="3431918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9C86F-1EB4-464D-B573-353B209E509C}"/>
              </a:ext>
            </a:extLst>
          </p:cNvPr>
          <p:cNvSpPr txBox="1"/>
          <p:nvPr/>
        </p:nvSpPr>
        <p:spPr>
          <a:xfrm>
            <a:off x="5203428" y="902784"/>
            <a:ext cx="2536611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E5BEA-CDF6-4EE5-A108-93976AD1BCB6}"/>
              </a:ext>
            </a:extLst>
          </p:cNvPr>
          <p:cNvSpPr txBox="1"/>
          <p:nvPr/>
        </p:nvSpPr>
        <p:spPr>
          <a:xfrm>
            <a:off x="7751407" y="901337"/>
            <a:ext cx="2743200" cy="50285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971B6D-3139-4847-A27C-8DE3441C99FA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C85D9F-13D1-4E9F-A4F1-52CFCACE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850F06-CC5A-49F9-BCD0-01571F4C4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03596"/>
              </p:ext>
            </p:extLst>
          </p:nvPr>
        </p:nvGraphicFramePr>
        <p:xfrm>
          <a:off x="586472" y="739342"/>
          <a:ext cx="11019056" cy="58525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2235">
                  <a:extLst>
                    <a:ext uri="{9D8B030D-6E8A-4147-A177-3AD203B41FA5}">
                      <a16:colId xmlns:a16="http://schemas.microsoft.com/office/drawing/2014/main" val="1586643124"/>
                    </a:ext>
                  </a:extLst>
                </a:gridCol>
                <a:gridCol w="1368368">
                  <a:extLst>
                    <a:ext uri="{9D8B030D-6E8A-4147-A177-3AD203B41FA5}">
                      <a16:colId xmlns:a16="http://schemas.microsoft.com/office/drawing/2014/main" val="805152661"/>
                    </a:ext>
                  </a:extLst>
                </a:gridCol>
                <a:gridCol w="5404463">
                  <a:extLst>
                    <a:ext uri="{9D8B030D-6E8A-4147-A177-3AD203B41FA5}">
                      <a16:colId xmlns:a16="http://schemas.microsoft.com/office/drawing/2014/main" val="733602693"/>
                    </a:ext>
                  </a:extLst>
                </a:gridCol>
                <a:gridCol w="977997">
                  <a:extLst>
                    <a:ext uri="{9D8B030D-6E8A-4147-A177-3AD203B41FA5}">
                      <a16:colId xmlns:a16="http://schemas.microsoft.com/office/drawing/2014/main" val="2469338983"/>
                    </a:ext>
                  </a:extLst>
                </a:gridCol>
                <a:gridCol w="874952">
                  <a:extLst>
                    <a:ext uri="{9D8B030D-6E8A-4147-A177-3AD203B41FA5}">
                      <a16:colId xmlns:a16="http://schemas.microsoft.com/office/drawing/2014/main" val="66599690"/>
                    </a:ext>
                  </a:extLst>
                </a:gridCol>
                <a:gridCol w="1081041">
                  <a:extLst>
                    <a:ext uri="{9D8B030D-6E8A-4147-A177-3AD203B41FA5}">
                      <a16:colId xmlns:a16="http://schemas.microsoft.com/office/drawing/2014/main" val="1650911774"/>
                    </a:ext>
                  </a:extLst>
                </a:gridCol>
              </a:tblGrid>
              <a:tr h="75201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727424"/>
                  </a:ext>
                </a:extLst>
              </a:tr>
              <a:tr h="39235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encrypt the password while storing in Database.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23879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424352"/>
                  </a:ext>
                </a:extLst>
              </a:tr>
              <a:tr h="9808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526089"/>
                  </a:ext>
                </a:extLst>
              </a:tr>
              <a:tr h="9808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students can easily take the courses based on the percentage.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744950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749399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will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086767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660048"/>
                  </a:ext>
                </a:extLst>
              </a:tr>
            </a:tbl>
          </a:graphicData>
        </a:graphic>
      </p:graphicFrame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04401BF-7450-4048-9A6C-37B5F5C90B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D595D-CE8D-4EA4-BD3F-C47550B8685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995455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4">
            <a:extLst>
              <a:ext uri="{FF2B5EF4-FFF2-40B4-BE49-F238E27FC236}">
                <a16:creationId xmlns:a16="http://schemas.microsoft.com/office/drawing/2014/main" id="{E0A3FB8B-56D6-45F5-BE5A-E6385F5594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228498"/>
              </p:ext>
            </p:extLst>
          </p:nvPr>
        </p:nvGraphicFramePr>
        <p:xfrm>
          <a:off x="584973" y="822960"/>
          <a:ext cx="11022053" cy="47557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5200">
                  <a:extLst>
                    <a:ext uri="{9D8B030D-6E8A-4147-A177-3AD203B41FA5}">
                      <a16:colId xmlns:a16="http://schemas.microsoft.com/office/drawing/2014/main" val="2569585369"/>
                    </a:ext>
                  </a:extLst>
                </a:gridCol>
                <a:gridCol w="1387377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5285737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963597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  <a:gridCol w="963597">
                  <a:extLst>
                    <a:ext uri="{9D8B030D-6E8A-4147-A177-3AD203B41FA5}">
                      <a16:colId xmlns:a16="http://schemas.microsoft.com/office/drawing/2014/main" val="3253817561"/>
                    </a:ext>
                  </a:extLst>
                </a:gridCol>
                <a:gridCol w="1136545">
                  <a:extLst>
                    <a:ext uri="{9D8B030D-6E8A-4147-A177-3AD203B41FA5}">
                      <a16:colId xmlns:a16="http://schemas.microsoft.com/office/drawing/2014/main" val="4036127280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669702"/>
                  </a:ext>
                </a:extLst>
              </a:tr>
              <a:tr h="9145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535668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235224"/>
                  </a:ext>
                </a:extLst>
              </a:tr>
            </a:tbl>
          </a:graphicData>
        </a:graphic>
      </p:graphicFrame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C00B126-0C89-4E97-8E58-99D50075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4061BF-34D4-485B-B0EE-DED6FAB9C6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C8B3C3-A63E-4A7F-94FB-8793A0D9A8C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173966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D3A8F319-5AE1-4967-BD8D-00BA258E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4B446F-91AD-4B96-B545-0865BFDB3F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24">
            <a:extLst>
              <a:ext uri="{FF2B5EF4-FFF2-40B4-BE49-F238E27FC236}">
                <a16:creationId xmlns:a16="http://schemas.microsoft.com/office/drawing/2014/main" id="{C26A04DF-6110-4A7D-8BCF-B8A7BE450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139336"/>
              </p:ext>
            </p:extLst>
          </p:nvPr>
        </p:nvGraphicFramePr>
        <p:xfrm>
          <a:off x="588334" y="846866"/>
          <a:ext cx="11015331" cy="534817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02566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6931551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1981214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</a:tblGrid>
              <a:tr h="5932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 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 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 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 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add new categories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admin can add a new category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2485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5A3CBAC-CBCB-4931-A5A9-BC73C1DFDAE9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264300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E0E973B3-4547-4A24-879C-D6F5201F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515FD3-1390-45CA-9636-B3AA7F1F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84E569F9-10B1-40D5-B4CD-2AD44132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0A292E8-3DC7-4F68-9253-C457FECC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0AE153C6-8CA4-4F9E-964A-9510B74A3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4279" y="1097280"/>
            <a:ext cx="3083442" cy="31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05D133F-ABDD-46D5-8989-CF0F9CC8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61BE92-BCB9-4889-9B97-FE1AB708D6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3DA56660-6A06-4EDB-8D2B-CF291302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72295"/>
              </p:ext>
            </p:extLst>
          </p:nvPr>
        </p:nvGraphicFramePr>
        <p:xfrm>
          <a:off x="586943" y="731520"/>
          <a:ext cx="11018113" cy="58557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4393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6460472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2963248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3656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0941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 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58048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enroll the student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adds the student 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should be able to see the course material/details</a:t>
                      </a:r>
                      <a:endParaRPr lang="en-US" sz="10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  <a:tr h="70941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 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 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005692"/>
                  </a:ext>
                </a:extLst>
              </a:tr>
              <a:tr h="106412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review the revenue report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wants to review the revenue for a particular month/year 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 </a:t>
                      </a:r>
                    </a:p>
                    <a:p>
                      <a:pPr lvl="0">
                        <a:buNone/>
                      </a:pPr>
                      <a:endParaRPr lang="en-US" sz="9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7131"/>
                  </a:ext>
                </a:extLst>
              </a:tr>
              <a:tr h="85948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662440"/>
                  </a:ext>
                </a:extLst>
              </a:tr>
              <a:tr h="111869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professor wants to review the revenue report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professor is logged in using the correct credentials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professor wants to review the revenue for a particular month/year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60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C49381E-61B9-44A6-9CF7-3F811AAF77A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217043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DBA7A8D1-73D3-42CE-A01D-594ABD53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E575C07-EBE0-4BB5-972E-79B8886075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660A5591-582F-4731-BB2F-0DD2D38F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61580"/>
              </p:ext>
            </p:extLst>
          </p:nvPr>
        </p:nvGraphicFramePr>
        <p:xfrm>
          <a:off x="585649" y="731520"/>
          <a:ext cx="11020701" cy="21323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4767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6461990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2963944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424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18961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 an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 want to be able to add new categories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70935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Scenario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admin wants to add a new course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Given the admin is logged in using the correct credentials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When the admin wants to add a new course in a new category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Then he/she can add the category followed by the course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65D1FA-74CB-4C08-9ACD-FBE62C2A0F8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502056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F270A5D0-EECA-4E9A-A4AC-DF013ABD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67B6780-1CF0-46C9-8672-CA425610B5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04980-5115-4E97-8E5C-D0B1AF93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3" y="954193"/>
            <a:ext cx="11866033" cy="4949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79ADC-496D-46F9-A3F2-FFF115392C8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2535628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430C3-B5EC-4BAE-AD9D-53D5CE57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FC19A0A-0F85-41E0-8285-21067AA290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55B194-F0D3-4D19-B3D3-7F134247DF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555751"/>
              </p:ext>
            </p:extLst>
          </p:nvPr>
        </p:nvGraphicFramePr>
        <p:xfrm>
          <a:off x="588648" y="882870"/>
          <a:ext cx="11014705" cy="34273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85598">
                  <a:extLst>
                    <a:ext uri="{9D8B030D-6E8A-4147-A177-3AD203B41FA5}">
                      <a16:colId xmlns:a16="http://schemas.microsoft.com/office/drawing/2014/main" val="1863772644"/>
                    </a:ext>
                  </a:extLst>
                </a:gridCol>
                <a:gridCol w="6587776">
                  <a:extLst>
                    <a:ext uri="{9D8B030D-6E8A-4147-A177-3AD203B41FA5}">
                      <a16:colId xmlns:a16="http://schemas.microsoft.com/office/drawing/2014/main" val="2061797130"/>
                    </a:ext>
                  </a:extLst>
                </a:gridCol>
                <a:gridCol w="1041110">
                  <a:extLst>
                    <a:ext uri="{9D8B030D-6E8A-4147-A177-3AD203B41FA5}">
                      <a16:colId xmlns:a16="http://schemas.microsoft.com/office/drawing/2014/main" val="780511188"/>
                    </a:ext>
                  </a:extLst>
                </a:gridCol>
                <a:gridCol w="1500221">
                  <a:extLst>
                    <a:ext uri="{9D8B030D-6E8A-4147-A177-3AD203B41FA5}">
                      <a16:colId xmlns:a16="http://schemas.microsoft.com/office/drawing/2014/main" val="1448675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258017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504995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30581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644509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7626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8606F4-8FDE-490C-BC4C-0D3BA683635B}"/>
              </a:ext>
            </a:extLst>
          </p:cNvPr>
          <p:cNvSpPr txBox="1"/>
          <p:nvPr/>
        </p:nvSpPr>
        <p:spPr>
          <a:xfrm>
            <a:off x="975360" y="91440"/>
            <a:ext cx="10241280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</p:spTree>
    <p:extLst>
      <p:ext uri="{BB962C8B-B14F-4D97-AF65-F5344CB8AC3E}">
        <p14:creationId xmlns:p14="http://schemas.microsoft.com/office/powerpoint/2010/main" val="81373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CC0EA34-81A8-4104-B5A4-4ED5C043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758D59-A012-4780-BD15-DA2C13D1E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8B66EAE0-4CA6-436D-A2A9-1B1B8968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D94C7A3-45F2-42DA-A090-CAF11EBC5C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DE5F-98AA-455F-A993-FA558E7A0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1" t="28062" r="23935" b="34687"/>
          <a:stretch/>
        </p:blipFill>
        <p:spPr>
          <a:xfrm>
            <a:off x="4083887" y="1188720"/>
            <a:ext cx="40242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44ECAF17-417B-4ADB-9B0E-91A28814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A3C9E7-B8CC-41D1-9B61-393ABB12F4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Team Historical Velocity (Average)">
            <a:hlinkClick r:id="" action="ppaction://media"/>
            <a:extLst>
              <a:ext uri="{FF2B5EF4-FFF2-40B4-BE49-F238E27FC236}">
                <a16:creationId xmlns:a16="http://schemas.microsoft.com/office/drawing/2014/main" id="{DF72EA79-24EA-4CB1-9A13-DA4F0060E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4F1A2-7D4F-4DBF-81C1-02E9AC59DCA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</p:spTree>
    <p:extLst>
      <p:ext uri="{BB962C8B-B14F-4D97-AF65-F5344CB8AC3E}">
        <p14:creationId xmlns:p14="http://schemas.microsoft.com/office/powerpoint/2010/main" val="1673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B205894E-E832-4CB5-937D-AB5CF2BCF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6C26287-D914-4DE5-9A91-D5B7D98C3A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Team Velocity Chart">
            <a:hlinkClick r:id="" action="ppaction://media"/>
            <a:extLst>
              <a:ext uri="{FF2B5EF4-FFF2-40B4-BE49-F238E27FC236}">
                <a16:creationId xmlns:a16="http://schemas.microsoft.com/office/drawing/2014/main" id="{8CFA37E8-8B01-4A00-BA1C-D75410A63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2EE8E-06BE-4E39-9017-6736C2EB3279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</p:spTree>
    <p:extLst>
      <p:ext uri="{BB962C8B-B14F-4D97-AF65-F5344CB8AC3E}">
        <p14:creationId xmlns:p14="http://schemas.microsoft.com/office/powerpoint/2010/main" val="383302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1BD8BE69-D22B-4671-B063-77B8D379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CD29D9B-9653-46A9-835A-2F3FBB8407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E13A1-D469-40D6-82D4-1277F890F39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78" y="822960"/>
            <a:ext cx="9142245" cy="576072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68AA1-5D07-42BF-B437-3556B2EE11E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</p:spTree>
    <p:extLst>
      <p:ext uri="{BB962C8B-B14F-4D97-AF65-F5344CB8AC3E}">
        <p14:creationId xmlns:p14="http://schemas.microsoft.com/office/powerpoint/2010/main" val="21709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57FFEFA9-5959-4CD8-9FEF-13739C062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0A57AB1-2BC4-4B48-A62F-DD00510FF9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White &amp; Green Modern Bar Chart Graph">
            <a:hlinkClick r:id="" action="ppaction://media"/>
            <a:extLst>
              <a:ext uri="{FF2B5EF4-FFF2-40B4-BE49-F238E27FC236}">
                <a16:creationId xmlns:a16="http://schemas.microsoft.com/office/drawing/2014/main" id="{AE8EFBEB-A3C2-4815-B4B2-A4B68988C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5B7CB6-1C53-47A3-8D2D-102523517306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</p:spTree>
    <p:extLst>
      <p:ext uri="{BB962C8B-B14F-4D97-AF65-F5344CB8AC3E}">
        <p14:creationId xmlns:p14="http://schemas.microsoft.com/office/powerpoint/2010/main" val="9500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ED531AC7-3653-41AB-B751-3039E82F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0741B8-7240-4269-A0DA-0350928C8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20AB0679-A8C9-4EAF-8FB4-96EAA238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6154429-A568-4966-B8C9-F2786DA0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7D182-84DB-4CEF-8366-AF86E8DD0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3" b="22187"/>
          <a:stretch/>
        </p:blipFill>
        <p:spPr>
          <a:xfrm>
            <a:off x="3738970" y="914400"/>
            <a:ext cx="47140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6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C9D0C0C5-10BA-4DD5-92EB-B54DBD44C73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533" r="3533"/>
          <a:stretch/>
        </p:blipFill>
        <p:spPr>
          <a:xfrm>
            <a:off x="838200" y="1600200"/>
            <a:ext cx="2549353" cy="3657600"/>
          </a:xfrm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F8095019-E0C3-4B16-AAEE-15EEB55DFD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D17F9F86-B27A-482A-B307-5F9A864C20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533" r="3533"/>
          <a:stretch/>
        </p:blipFill>
        <p:spPr>
          <a:xfrm>
            <a:off x="8804564" y="1600200"/>
            <a:ext cx="2549236" cy="3657600"/>
          </a:xfr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D3CE3AE-F210-43E0-AF9C-E26CBF18B8F3}"/>
              </a:ext>
            </a:extLst>
          </p:cNvPr>
          <p:cNvSpPr txBox="1">
            <a:spLocks/>
          </p:cNvSpPr>
          <p:nvPr/>
        </p:nvSpPr>
        <p:spPr>
          <a:xfrm>
            <a:off x="5044281" y="5457196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C0F358E7-0415-488E-806B-58784AF8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33835F5-DF65-4AD4-990E-476542195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0C470A4-11B8-41D0-A339-CDD8D3EF1D4E}"/>
              </a:ext>
            </a:extLst>
          </p:cNvPr>
          <p:cNvSpPr txBox="1">
            <a:spLocks/>
          </p:cNvSpPr>
          <p:nvPr/>
        </p:nvSpPr>
        <p:spPr>
          <a:xfrm>
            <a:off x="1061157" y="5457196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3DEE752-BCFE-4E91-9798-38E19523495F}"/>
              </a:ext>
            </a:extLst>
          </p:cNvPr>
          <p:cNvSpPr txBox="1">
            <a:spLocks/>
          </p:cNvSpPr>
          <p:nvPr/>
        </p:nvSpPr>
        <p:spPr>
          <a:xfrm>
            <a:off x="8707582" y="5457196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</p:spTree>
    <p:extLst>
      <p:ext uri="{BB962C8B-B14F-4D97-AF65-F5344CB8AC3E}">
        <p14:creationId xmlns:p14="http://schemas.microsoft.com/office/powerpoint/2010/main" val="20228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416391A-C61D-43B0-8A7F-E5D58AFD4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3E36AA35-9BD2-436E-B0A2-C971C323E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DD14FF2-AD72-4CA7-80D9-1EEF10E73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294EE-D458-4E48-A25D-83D318AB7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6EC44B-BE41-4D28-9A20-53B5636242BF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have open and sincere conversations thinking together how to improve as a team.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Transparency, united team and shared expectations.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define the goal of the Sprint.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that gives unexpected valuable insights.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on our process by trying new things on a frequent basis and holding regular retrospectives to validate our experiments.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FEA4748A-BB0F-4AF4-939A-D99F7695D0F6}"/>
              </a:ext>
            </a:extLst>
          </p:cNvPr>
          <p:cNvSpPr/>
          <p:nvPr/>
        </p:nvSpPr>
        <p:spPr>
          <a:xfrm>
            <a:off x="3261808" y="1936772"/>
            <a:ext cx="1630837" cy="128693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2465CFE-BB13-4C70-89BC-E4907CD543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240DE09-4891-470F-8AAC-10BB6ABD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E966B4-CB86-49C5-9166-4F2541D0D27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</p:spTree>
    <p:extLst>
      <p:ext uri="{BB962C8B-B14F-4D97-AF65-F5344CB8AC3E}">
        <p14:creationId xmlns:p14="http://schemas.microsoft.com/office/powerpoint/2010/main" val="1811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247A2D7-1475-4BB6-9482-FA1F47394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E5883A7-2160-4948-BA47-BBD78ABB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073A13-0F4D-4558-9969-1173E1D4F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E44C8-5427-4E75-8A4E-E10051445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CB5A1E88-040D-494B-8BA7-AFC2218F8D2A}"/>
              </a:ext>
            </a:extLst>
          </p:cNvPr>
          <p:cNvSpPr/>
          <p:nvPr/>
        </p:nvSpPr>
        <p:spPr>
          <a:xfrm>
            <a:off x="1279094" y="1804290"/>
            <a:ext cx="1593129" cy="1272619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4D56EB4-36C6-4F5C-A25F-C606E3768A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550E6C-05FD-4619-9739-DF10028C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5E2F1-8BA0-4622-97FB-1147721065E9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lagged at Proactive problem-solving and quick resolution of technical challenges are critical for maintaining sprint timelines.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CD71A-7215-4E09-AD88-EC1D0EDD1A36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not go well?</a:t>
            </a:r>
          </a:p>
        </p:txBody>
      </p:sp>
    </p:spTree>
    <p:extLst>
      <p:ext uri="{BB962C8B-B14F-4D97-AF65-F5344CB8AC3E}">
        <p14:creationId xmlns:p14="http://schemas.microsoft.com/office/powerpoint/2010/main" val="1052812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7B40A7D-329A-45B3-8106-27FA03111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6455D9C-C2D0-4C9F-910A-78558BCC6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A7844F5-2256-4088-BC3C-D3209038E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E8E43-0138-4A25-BD11-AA06F71B7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006D9056-4B25-4D13-A8DD-14EE33128119}"/>
              </a:ext>
            </a:extLst>
          </p:cNvPr>
          <p:cNvSpPr/>
          <p:nvPr/>
        </p:nvSpPr>
        <p:spPr>
          <a:xfrm>
            <a:off x="1233603" y="3512491"/>
            <a:ext cx="1089206" cy="150515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9D81D9F-5581-40C2-A765-45A111256F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387B9BD-35F4-4C2E-8CC6-865437F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227482B4-16FB-4A06-904E-EBD6421E6BD8}"/>
              </a:ext>
            </a:extLst>
          </p:cNvPr>
          <p:cNvSpPr/>
          <p:nvPr/>
        </p:nvSpPr>
        <p:spPr>
          <a:xfrm>
            <a:off x="3775297" y="3613804"/>
            <a:ext cx="1089206" cy="150515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8F985-77FB-4F0F-8CE8-C65D5C08E7C6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7C441-5FF7-43D1-8B07-BA9720854AF6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</p:spTree>
    <p:extLst>
      <p:ext uri="{BB962C8B-B14F-4D97-AF65-F5344CB8AC3E}">
        <p14:creationId xmlns:p14="http://schemas.microsoft.com/office/powerpoint/2010/main" val="2710832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6444C44E-CB6E-4B6F-9959-594DE72D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7315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Sprint 5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E4C28B5-350A-4E8C-8465-FFB94256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B9AF92D-895F-4615-B018-F5CF8457AA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A29E79D5-3037-4218-BA0D-77B6B4895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34511"/>
              </p:ext>
            </p:extLst>
          </p:nvPr>
        </p:nvGraphicFramePr>
        <p:xfrm>
          <a:off x="585787" y="1052891"/>
          <a:ext cx="11020425" cy="35878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19565">
                  <a:extLst>
                    <a:ext uri="{9D8B030D-6E8A-4147-A177-3AD203B41FA5}">
                      <a16:colId xmlns:a16="http://schemas.microsoft.com/office/drawing/2014/main" val="1397155971"/>
                    </a:ext>
                  </a:extLst>
                </a:gridCol>
                <a:gridCol w="6491132">
                  <a:extLst>
                    <a:ext uri="{9D8B030D-6E8A-4147-A177-3AD203B41FA5}">
                      <a16:colId xmlns:a16="http://schemas.microsoft.com/office/drawing/2014/main" val="3106760749"/>
                    </a:ext>
                  </a:extLst>
                </a:gridCol>
                <a:gridCol w="2909728">
                  <a:extLst>
                    <a:ext uri="{9D8B030D-6E8A-4147-A177-3AD203B41FA5}">
                      <a16:colId xmlns:a16="http://schemas.microsoft.com/office/drawing/2014/main" val="3319247115"/>
                    </a:ext>
                  </a:extLst>
                </a:gridCol>
              </a:tblGrid>
              <a:tr h="36885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Story_ID</a:t>
                      </a:r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04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884442"/>
                  </a:ext>
                </a:extLst>
              </a:tr>
              <a:tr h="8408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909874"/>
                  </a:ext>
                </a:extLst>
              </a:tr>
              <a:tr h="78658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056395"/>
                  </a:ext>
                </a:extLst>
              </a:tr>
              <a:tr h="67715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for the course, so that students can revise everything that I taught.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811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9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2">
            <a:extLst>
              <a:ext uri="{FF2B5EF4-FFF2-40B4-BE49-F238E27FC236}">
                <a16:creationId xmlns:a16="http://schemas.microsoft.com/office/drawing/2014/main" id="{167D75F7-DD67-4600-8B73-27B854A3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AE496D-0BB0-43B4-99C0-0EE7D790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38C7593-03C2-4509-A476-4C46A075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7882DB6-1E96-42ED-95EA-E455C8E458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F975D-AAC7-47D3-ABAF-D173F6465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11163" r="12046" b="18140"/>
          <a:stretch/>
        </p:blipFill>
        <p:spPr>
          <a:xfrm>
            <a:off x="4267200" y="73152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2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7B267-8CF9-4634-86CE-8E9D8D527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00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FCE24-0D82-4416-A747-01E149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DAAA6-D88D-49E1-85C7-7210D5DAF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DC5D6-A937-4A5F-A3B5-D6638D20D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76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90403-8A73-48B1-A42E-352BA35EE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4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455A372-FF83-4004-978C-EDA143A1EDF1}"/>
              </a:ext>
            </a:extLst>
          </p:cNvPr>
          <p:cNvSpPr txBox="1">
            <a:spLocks/>
          </p:cNvSpPr>
          <p:nvPr/>
        </p:nvSpPr>
        <p:spPr>
          <a:xfrm>
            <a:off x="4724401" y="5489932"/>
            <a:ext cx="274319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1CA7E7B1-1036-41C8-A69F-E49896CE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5BDAF71-D8C6-4000-B353-382EA54ED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8DF20CB-F464-45F7-978B-57C8105DF2E5}"/>
              </a:ext>
            </a:extLst>
          </p:cNvPr>
          <p:cNvSpPr txBox="1">
            <a:spLocks/>
          </p:cNvSpPr>
          <p:nvPr/>
        </p:nvSpPr>
        <p:spPr>
          <a:xfrm>
            <a:off x="1000384" y="5489034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A888A95-69D0-4D58-A359-A73DEA6FBF30}"/>
              </a:ext>
            </a:extLst>
          </p:cNvPr>
          <p:cNvSpPr txBox="1">
            <a:spLocks/>
          </p:cNvSpPr>
          <p:nvPr/>
        </p:nvSpPr>
        <p:spPr>
          <a:xfrm>
            <a:off x="8708122" y="5489034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dirty="0"/>
              <a:t>Quality Analyst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DC51D0-55B9-44DB-B943-C0A25703CBD3}"/>
              </a:ext>
            </a:extLst>
          </p:cNvPr>
          <p:cNvPicPr preferRelativeResize="0">
            <a:picLocks noGrp="1" noChangeAspect="1"/>
          </p:cNvPicPr>
          <p:nvPr>
            <p:ph type="pic" sz="quarter" idx="15"/>
          </p:nvPr>
        </p:nvPicPr>
        <p:blipFill>
          <a:blip r:embed="rId3"/>
          <a:srcRect t="3533" b="3533"/>
          <a:stretch>
            <a:fillRect/>
          </a:stretch>
        </p:blipFill>
        <p:spPr>
          <a:xfrm rot="5400000">
            <a:off x="284104" y="2152528"/>
            <a:ext cx="3657600" cy="2549353"/>
          </a:xfrm>
        </p:spPr>
      </p:pic>
      <p:pic>
        <p:nvPicPr>
          <p:cNvPr id="8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9B6751AB-1814-492B-8998-296B9F38D7D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3533" r="3533"/>
          <a:stretch/>
        </p:blipFill>
        <p:spPr>
          <a:xfrm>
            <a:off x="4821324" y="1600200"/>
            <a:ext cx="2549353" cy="3657600"/>
          </a:xfrm>
        </p:spPr>
      </p:pic>
      <p:pic>
        <p:nvPicPr>
          <p:cNvPr id="9" name="Picture Placeholder 59">
            <a:extLst>
              <a:ext uri="{FF2B5EF4-FFF2-40B4-BE49-F238E27FC236}">
                <a16:creationId xmlns:a16="http://schemas.microsoft.com/office/drawing/2014/main" id="{136ECC61-EA3A-4809-BE0A-FFEFD192DF5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3533" r="3533"/>
          <a:stretch>
            <a:fillRect/>
          </a:stretch>
        </p:blipFill>
        <p:spPr>
          <a:xfrm>
            <a:off x="8805672" y="1600200"/>
            <a:ext cx="2548100" cy="3655804"/>
          </a:xfrm>
        </p:spPr>
      </p:pic>
    </p:spTree>
    <p:extLst>
      <p:ext uri="{BB962C8B-B14F-4D97-AF65-F5344CB8AC3E}">
        <p14:creationId xmlns:p14="http://schemas.microsoft.com/office/powerpoint/2010/main" val="262937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83B37-8037-43AF-9FBD-B6BA03A8C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70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66455D9C-C2D0-4C9F-910A-78558BCC6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A7844F5-2256-4088-BC3C-D3209038E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9D81D9F-5581-40C2-A765-45A11125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387B9BD-35F4-4C2E-8CC6-865437F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6841C-A58F-4C95-BE4F-3C343E11DBA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WikiLink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F0583-F7D9-4262-B934-FF7B0F028E86}"/>
              </a:ext>
            </a:extLst>
          </p:cNvPr>
          <p:cNvSpPr txBox="1"/>
          <p:nvPr/>
        </p:nvSpPr>
        <p:spPr>
          <a:xfrm>
            <a:off x="1568671" y="2640579"/>
            <a:ext cx="9054658" cy="15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89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2">
            <a:extLst>
              <a:ext uri="{FF2B5EF4-FFF2-40B4-BE49-F238E27FC236}">
                <a16:creationId xmlns:a16="http://schemas.microsoft.com/office/drawing/2014/main" id="{167D75F7-DD67-4600-8B73-27B854A3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41711C-CB89-43FB-B5FA-3EA25970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57200"/>
            <a:ext cx="5442383" cy="41629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AE496D-0BB0-43B4-99C0-0EE7D790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38C7593-03C2-4509-A476-4C46A075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7882DB6-1E96-42ED-95EA-E455C8E4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mo 5 (Sprint 6_Deliverable 6)">
            <a:hlinkClick r:id="" action="ppaction://media"/>
            <a:extLst>
              <a:ext uri="{FF2B5EF4-FFF2-40B4-BE49-F238E27FC236}">
                <a16:creationId xmlns:a16="http://schemas.microsoft.com/office/drawing/2014/main" id="{FE97CDAF-784D-4276-BF8C-CBF8FCD2C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A26898B-36DD-451C-96C2-43F1A7B9E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EC40AA0-020F-4C8E-8EBF-3BB648DF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80B522-5B7B-433B-A876-36CB582E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C3AFE04-B589-43F6-A80C-313DF647B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5009ABF7-B67F-4959-B997-14F4FA8D1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94B7563-ECDB-4FB6-A7CA-688E886A5D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D093589-43CA-4F6D-8323-98C1BEB7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30889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62E9FF04-5C4D-497A-B4FD-C5DEAA368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7BF0769-2264-4F1D-A8BF-E07DC752C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0BA10E-5C5C-4EBD-9742-24296043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0B115BC-CCE1-40E4-9B74-9657C0B1C81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85750" algn="just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Retrospective: Retrospect meaning past events we have divided that into two sections the event, and the action items to improve the same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5DCA3-7769-4C87-9901-79F4DD84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70D84BF-4E04-480A-81AA-FE687E537D67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1F909B4-EDBE-41C6-B6CD-CAA5DC6DA4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237C0A-A2B7-427F-AF74-DC326D7B2268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</p:spTree>
    <p:extLst>
      <p:ext uri="{BB962C8B-B14F-4D97-AF65-F5344CB8AC3E}">
        <p14:creationId xmlns:p14="http://schemas.microsoft.com/office/powerpoint/2010/main" val="402116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247C9EA-A1B5-4940-BD54-401D8730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3981AE2-4776-498C-A703-966519670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7412CF4-D8FF-46CC-8C61-8BE4E0007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8C58926-87DD-464E-8981-9EC02C42BEA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CBAE3-5EF2-4D87-A3B3-1A9F0CF2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0C62F7B-A744-4972-A52D-A6D79073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9F14E6DE-55E4-4FC5-B1A0-209052D9F014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3FF97-CFDC-4677-BA24-05DE2EBE5CEA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3892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6E8D7AE-C299-4378-B9CD-F0B76D96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A38635E-48B6-4C09-BFEB-9E47D6CA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4C334-0224-4823-864B-F35A5578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86CFC-AE2C-4EE7-A614-ED34BC3C4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b="23164"/>
          <a:stretch/>
        </p:blipFill>
        <p:spPr>
          <a:xfrm>
            <a:off x="6096000" y="1125538"/>
            <a:ext cx="494607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2DC21A48-6323-4743-9192-E0AA7A55E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C4E2B48-AA64-45BC-8907-7F95BD23A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4CCB01-632C-4806-B907-18F08783A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EC92658F-DFE5-42A7-A834-B9EDFB9C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5B1A02-3600-4BE9-B246-501F78F1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2149</Words>
  <PresentationFormat>Widescreen</PresentationFormat>
  <Paragraphs>442</Paragraphs>
  <Slides>54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Office Theme</vt:lpstr>
      <vt:lpstr>QuickLearning App</vt:lpstr>
      <vt:lpstr>PowerPoint Presentation</vt:lpstr>
      <vt:lpstr>Accountabilities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Conceptual Architecture Diagram</vt:lpstr>
      <vt:lpstr>PowerPoint Presentation</vt:lpstr>
      <vt:lpstr>PowerPoint Presentation</vt:lpstr>
      <vt:lpstr>Sequence Diagram</vt:lpstr>
      <vt:lpstr>PowerPoint Presentation</vt:lpstr>
      <vt:lpstr>PowerPoint Presentation</vt:lpstr>
      <vt:lpstr>PowerPoint Presentation</vt:lpstr>
      <vt:lpstr>PowerPoint Presentation</vt:lpstr>
      <vt:lpstr>Sprint 5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PowerPoint Presentation</vt:lpstr>
      <vt:lpstr>PowerPoint Presentation</vt:lpstr>
      <vt:lpstr>Stories Planned and Committed for Sprint 5</vt:lpstr>
      <vt:lpstr> Slides App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Application Demo</vt:lpstr>
      <vt:lpstr>PowerPoint Presentation</vt:lpstr>
      <vt:lpstr>Happy Learning!  Thank You for your patience and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dcterms:created xsi:type="dcterms:W3CDTF">2023-03-12T10:00:55Z</dcterms:created>
  <dcterms:modified xsi:type="dcterms:W3CDTF">2023-03-12T10:01:03Z</dcterms:modified>
</cp:coreProperties>
</file>